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7"/>
  </p:notesMasterIdLst>
  <p:sldIdLst>
    <p:sldId id="258" r:id="rId2"/>
    <p:sldId id="259" r:id="rId3"/>
    <p:sldId id="260" r:id="rId4"/>
    <p:sldId id="256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D0EC9-9296-44D5-AD17-46943BD918D5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27D55-F111-4572-A163-D27A92705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10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859" indent="-28571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2860" indent="-228572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004" indent="-228572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147" indent="-228572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292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435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8580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5723" indent="-22857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5A93F1-9E6A-4715-99CB-7370C587FE7B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08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586A-AE53-44CF-8B96-E9C18422CFD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5000-3F9A-4C91-AE9D-AFF5554BF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2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586A-AE53-44CF-8B96-E9C18422CFD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5000-3F9A-4C91-AE9D-AFF5554BF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9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586A-AE53-44CF-8B96-E9C18422CFD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5000-3F9A-4C91-AE9D-AFF5554BF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38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586A-AE53-44CF-8B96-E9C18422CFD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5000-3F9A-4C91-AE9D-AFF5554BF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586A-AE53-44CF-8B96-E9C18422CFD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5000-3F9A-4C91-AE9D-AFF5554BF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94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586A-AE53-44CF-8B96-E9C18422CFD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5000-3F9A-4C91-AE9D-AFF5554BF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77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586A-AE53-44CF-8B96-E9C18422CFD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5000-3F9A-4C91-AE9D-AFF5554BF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55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586A-AE53-44CF-8B96-E9C18422CFD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5000-3F9A-4C91-AE9D-AFF5554BF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8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586A-AE53-44CF-8B96-E9C18422CFD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5000-3F9A-4C91-AE9D-AFF5554BF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33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586A-AE53-44CF-8B96-E9C18422CFD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5000-3F9A-4C91-AE9D-AFF5554BF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41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586A-AE53-44CF-8B96-E9C18422CFD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5000-3F9A-4C91-AE9D-AFF5554BF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32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6586A-AE53-44CF-8B96-E9C18422CFD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B5000-3F9A-4C91-AE9D-AFF5554BF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6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2496" y="934720"/>
            <a:ext cx="10418064" cy="5708999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ru-RU" sz="5000" dirty="0">
                <a:latin typeface="Bookman Old Style" panose="02050604050505020204" pitchFamily="18" charset="0"/>
              </a:rPr>
              <a:t>Об исполнении решения заседания координационного совета по развитию малого и среднего предпринимательства в Пермском муниципальном округе Пермского края</a:t>
            </a:r>
            <a:r>
              <a:rPr lang="ru-RU" sz="5000" b="1" dirty="0">
                <a:latin typeface="Bookman Old Style" panose="02050604050505020204" pitchFamily="18" charset="0"/>
              </a:rPr>
              <a:t> </a:t>
            </a:r>
            <a:r>
              <a:rPr lang="ru-RU" sz="5000" dirty="0">
                <a:latin typeface="Bookman Old Style" panose="02050604050505020204" pitchFamily="18" charset="0"/>
              </a:rPr>
              <a:t>от 30.03.2023</a:t>
            </a:r>
            <a:br>
              <a:rPr lang="ru-RU" sz="5000" dirty="0">
                <a:latin typeface="Bookman Old Style" panose="02050604050505020204" pitchFamily="18" charset="0"/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3300" dirty="0">
                <a:ln cap="rnd"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3300" dirty="0">
                <a:ln cap="rnd"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0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sz="30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35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sz="3500" dirty="0">
                <a:ln cap="rnd"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endParaRPr lang="ru-RU" sz="3500" dirty="0">
              <a:ln cap="rnd">
                <a:solidFill>
                  <a:srgbClr val="002060"/>
                </a:solidFill>
              </a:ln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31" y="0"/>
            <a:ext cx="724196" cy="10617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90645" y="4684546"/>
            <a:ext cx="7716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Bookman Old Style" panose="02050604050505020204" pitchFamily="18" charset="0"/>
              </a:rPr>
              <a:t>Захарченко Татьяна Николаевна, начальник отдела развития предпринимательства и экономического анализа управления по развитию агропромышленного комплекса и предпринимательства администрации Пермского муниципального округа Пермского края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61818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561" y="0"/>
            <a:ext cx="1066461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Пункт 2.2. протокола: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«ГКУ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«Центр занятости населения по Пермскому району» уточнить информацию в фонде социального страхования о возможности получения субсидий в соответствии с постановлением Правительства Пермского края от 21.03.2021 № 166-п в случаях, если рабочее место для граждан с инвалидностью, принятых в организацию по трудовому договору, оборудовано на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дому»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540385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1" y="1810464"/>
            <a:ext cx="1203959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Субсидию </a:t>
            </a:r>
            <a:r>
              <a:rPr lang="ru-RU" dirty="0">
                <a:latin typeface="Bookman Old Style" panose="02050604050505020204" pitchFamily="18" charset="0"/>
              </a:rPr>
              <a:t>могут получить работодатели </a:t>
            </a:r>
            <a:r>
              <a:rPr lang="ru-RU" dirty="0" smtClean="0">
                <a:latin typeface="Bookman Old Style" panose="02050604050505020204" pitchFamily="18" charset="0"/>
              </a:rPr>
              <a:t>– ЮЛ (за </a:t>
            </a:r>
            <a:r>
              <a:rPr lang="ru-RU" dirty="0">
                <a:latin typeface="Bookman Old Style" panose="02050604050505020204" pitchFamily="18" charset="0"/>
              </a:rPr>
              <a:t>исключением государственных и муниципальных учреждений) и </a:t>
            </a:r>
            <a:r>
              <a:rPr lang="ru-RU" dirty="0" smtClean="0">
                <a:latin typeface="Bookman Old Style" panose="02050604050505020204" pitchFamily="18" charset="0"/>
              </a:rPr>
              <a:t>ИП (далее </a:t>
            </a:r>
            <a:r>
              <a:rPr lang="ru-RU" dirty="0">
                <a:latin typeface="Bookman Old Style" panose="02050604050505020204" pitchFamily="18" charset="0"/>
              </a:rPr>
              <a:t>- работодатели), зарегистрированные и осуществляющие деятельность на территории Пермского края, на возмещение расходов на оборудование (оснащение) специальных рабочих мест для трудоустройства инвалидов и (или) создание инфраструктуры, обеспечивающей доступность рабочего места для инвалида.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Размер </a:t>
            </a:r>
            <a:r>
              <a:rPr lang="ru-RU" dirty="0">
                <a:latin typeface="Bookman Old Style" panose="02050604050505020204" pitchFamily="18" charset="0"/>
              </a:rPr>
              <a:t>субсидии составляет </a:t>
            </a:r>
            <a:r>
              <a:rPr lang="ru-RU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до 73 000 рублей.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Для </a:t>
            </a:r>
            <a:r>
              <a:rPr lang="ru-RU" dirty="0">
                <a:latin typeface="Bookman Old Style" panose="02050604050505020204" pitchFamily="18" charset="0"/>
              </a:rPr>
              <a:t>получения субсидии работодатель должен обратиться в ГКУ ЦЗН Пермского </a:t>
            </a:r>
            <a:r>
              <a:rPr lang="ru-RU" dirty="0" smtClean="0">
                <a:latin typeface="Bookman Old Style" panose="02050604050505020204" pitchFamily="18" charset="0"/>
              </a:rPr>
              <a:t>края.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На </a:t>
            </a:r>
            <a:r>
              <a:rPr lang="ru-RU" dirty="0">
                <a:latin typeface="Bookman Old Style" panose="02050604050505020204" pitchFamily="18" charset="0"/>
              </a:rPr>
              <a:t>созданное  рабочее место должен быть трудоустроен гражданин, имеющий инвалидность, на условиях полного рабочего времени по бессрочному трудовому договору.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Рабочее место инвалида </a:t>
            </a:r>
            <a:r>
              <a:rPr lang="ru-RU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может быть оборудовано на дому </a:t>
            </a:r>
            <a:r>
              <a:rPr lang="ru-RU" dirty="0">
                <a:latin typeface="Bookman Old Style" panose="02050604050505020204" pitchFamily="18" charset="0"/>
              </a:rPr>
              <a:t>в соответствии с регламентными документами.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Отбор </a:t>
            </a:r>
            <a:r>
              <a:rPr lang="ru-RU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заявок работодателей в соответствии с Порядком объявляется 2 раза в год: </a:t>
            </a:r>
            <a:r>
              <a:rPr lang="ru-RU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1 </a:t>
            </a:r>
            <a:r>
              <a:rPr lang="ru-RU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февраля и 1 июля.</a:t>
            </a:r>
            <a:endParaRPr lang="ru-RU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r>
              <a:rPr lang="ru-RU" b="1" dirty="0">
                <a:latin typeface="Bookman Old Style" panose="02050604050505020204" pitchFamily="18" charset="0"/>
              </a:rPr>
              <a:t>Регламентные документы:</a:t>
            </a:r>
            <a:endParaRPr lang="ru-RU" dirty="0">
              <a:latin typeface="Bookman Old Style" panose="02050604050505020204" pitchFamily="18" charset="0"/>
            </a:endParaRPr>
          </a:p>
          <a:p>
            <a:r>
              <a:rPr lang="ru-RU" dirty="0">
                <a:latin typeface="Bookman Old Style" panose="02050604050505020204" pitchFamily="18" charset="0"/>
              </a:rPr>
              <a:t>СП 59.13330.2016. Свод правил. Доступность зданий и сооружений.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Приказ Минтруда №685н.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Постановление Правительства Пермского края от 23.03.2021 № 166-п.</a:t>
            </a:r>
          </a:p>
          <a:p>
            <a:pPr indent="450215" algn="just">
              <a:spcAft>
                <a:spcPts val="0"/>
              </a:spcAft>
              <a:tabLst>
                <a:tab pos="540385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5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640" y="254000"/>
            <a:ext cx="11059160" cy="5922963"/>
          </a:xfrm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Подпункт 3.2.1 протокола: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«провести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мониторинг у субъектов малого и среднего предпринимательства в целях определения потребности на получение субсидий на возмещение затрат по проведению сертификации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продукции»</a:t>
            </a:r>
          </a:p>
          <a:p>
            <a:pPr marL="0" indent="0">
              <a:buNone/>
            </a:pPr>
            <a:r>
              <a:rPr lang="ru-RU" sz="1500" dirty="0" smtClean="0">
                <a:latin typeface="Bookman Old Style" panose="02050604050505020204" pitchFamily="18" charset="0"/>
              </a:rPr>
              <a:t>Проведен мониторинг </a:t>
            </a:r>
            <a:r>
              <a:rPr lang="ru-RU" sz="15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посредством: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направления писем  электронные адреса субъектов бизнеса округа 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1500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обзвона</a:t>
            </a:r>
            <a:r>
              <a:rPr lang="ru-RU" sz="15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Bookman Old Style" panose="02050604050505020204" pitchFamily="18" charset="0"/>
              </a:rPr>
              <a:t>объектов сферы промышленности, общественного питания</a:t>
            </a:r>
          </a:p>
          <a:p>
            <a:pPr marL="0" indent="0">
              <a:buNone/>
            </a:pPr>
            <a:endParaRPr lang="ru-RU" sz="15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sz="1500" dirty="0" smtClean="0">
                <a:latin typeface="Bookman Old Style" panose="02050604050505020204" pitchFamily="18" charset="0"/>
              </a:rPr>
              <a:t>из них: 5 хотели бы получить субсидию, но пока нет затрат;</a:t>
            </a:r>
            <a:br>
              <a:rPr lang="ru-RU" sz="1500" dirty="0" smtClean="0">
                <a:latin typeface="Bookman Old Style" panose="02050604050505020204" pitchFamily="18" charset="0"/>
              </a:rPr>
            </a:br>
            <a:endParaRPr lang="ru-RU" sz="1500" b="1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5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 положительно ответили 6 субъектов бизнеса.</a:t>
            </a:r>
            <a:br>
              <a:rPr lang="ru-RU" sz="15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-проведены беседы посредством телефонной связи:</a:t>
            </a:r>
            <a:br>
              <a:rPr lang="ru-RU" sz="15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	 с  21 производственным предприятием, из них 3 планируют заявиться на субсидии,</a:t>
            </a:r>
            <a:br>
              <a:rPr lang="ru-RU" sz="15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	с 23 предприятиям общественного питания, из них 5 планируют заявиться на субсидии.</a:t>
            </a:r>
            <a:br>
              <a:rPr lang="ru-RU" sz="15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1500" dirty="0" smtClean="0">
                <a:latin typeface="Bookman Old Style" panose="02050604050505020204" pitchFamily="18" charset="0"/>
              </a:rPr>
              <a:t>Мы еще </a:t>
            </a:r>
            <a:r>
              <a:rPr lang="ru-RU" sz="1500" b="1" dirty="0" smtClean="0">
                <a:latin typeface="Bookman Old Style" panose="02050604050505020204" pitchFamily="18" charset="0"/>
              </a:rPr>
              <a:t>обзвонили</a:t>
            </a:r>
            <a:r>
              <a:rPr lang="ru-RU" sz="1500" dirty="0" smtClean="0">
                <a:latin typeface="Bookman Old Style" panose="02050604050505020204" pitchFamily="18" charset="0"/>
              </a:rPr>
              <a:t> с целью узнать потребности в субсидии:</a:t>
            </a:r>
            <a:br>
              <a:rPr lang="ru-RU" sz="1500" dirty="0" smtClean="0">
                <a:latin typeface="Bookman Old Style" panose="02050604050505020204" pitchFamily="18" charset="0"/>
              </a:rPr>
            </a:br>
            <a:r>
              <a:rPr lang="ru-RU" sz="1500" dirty="0" smtClean="0">
                <a:latin typeface="Bookman Old Style" panose="02050604050505020204" pitchFamily="18" charset="0"/>
              </a:rPr>
              <a:t>    +     + 21 представителям туризма, имеющим средства размещения (+ им направили письмо), из них: 6 хотели бы, но у некоторых еще нет затрат.</a:t>
            </a:r>
            <a:br>
              <a:rPr lang="ru-RU" sz="1500" dirty="0" smtClean="0">
                <a:latin typeface="Bookman Old Style" panose="02050604050505020204" pitchFamily="18" charset="0"/>
              </a:rPr>
            </a:br>
            <a:r>
              <a:rPr lang="ru-RU" sz="1100" dirty="0" smtClean="0"/>
              <a:t> </a:t>
            </a:r>
            <a:br>
              <a:rPr lang="ru-RU" sz="1100" dirty="0" smtClean="0"/>
            </a:b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16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6982" y="4957037"/>
            <a:ext cx="7199532" cy="581269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Проведен мониторинг у субъектов малого и среднего предпринимательства о потребности на получение субсидий на возмещение части затрат по  проведению сертификации продукции посредством: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6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3760"/>
            <a:ext cx="10515600" cy="5303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  <a:ea typeface="Calibri" panose="020F0502020204030204" pitchFamily="34" charset="0"/>
              </a:rPr>
              <a:t>Подпункт 3.2.1протокола: </a:t>
            </a:r>
          </a:p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«провести </a:t>
            </a:r>
            <a:r>
              <a:rPr lang="ru-RU" dirty="0">
                <a:latin typeface="Bookman Old Style" panose="02050604050505020204" pitchFamily="18" charset="0"/>
              </a:rPr>
              <a:t>мониторинг у субъектов малого и среднего предпринимательства в целях определения потребности на получение субсидий на возмещение затрат по проведению сертификации продукции;</a:t>
            </a:r>
          </a:p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провести </a:t>
            </a:r>
            <a:r>
              <a:rPr lang="ru-RU" dirty="0">
                <a:latin typeface="Bookman Old Style" panose="02050604050505020204" pitchFamily="18" charset="0"/>
              </a:rPr>
              <a:t>мониторинг в целях определения потребности в организации и проведении конкурса на лучшее оформление фасадов зданий, строений, сооружений субъектов малого и среднего предпринимательства и прилегающих к ним территорий в летний </a:t>
            </a:r>
            <a:r>
              <a:rPr lang="ru-RU" dirty="0" smtClean="0">
                <a:latin typeface="Bookman Old Style" panose="02050604050505020204" pitchFamily="18" charset="0"/>
              </a:rPr>
              <a:t>период»</a:t>
            </a:r>
            <a:endParaRPr lang="ru-RU" dirty="0"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3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518</Words>
  <Application>Microsoft Office PowerPoint</Application>
  <PresentationFormat>Широкоэкранный</PresentationFormat>
  <Paragraphs>27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Times New Roman</vt:lpstr>
      <vt:lpstr>Тема Office</vt:lpstr>
      <vt:lpstr>Об исполнении решения заседания координационного совета по развитию малого и среднего предпринимательства в Пермском муниципальном округе Пермского края от 30.03.2023      </vt:lpstr>
      <vt:lpstr>Презентация PowerPoint</vt:lpstr>
      <vt:lpstr>Презентация PowerPoint</vt:lpstr>
      <vt:lpstr>Проведен мониторинг у субъектов малого и среднего предпринимательства о потребности на получение субсидий на возмещение части затрат по  проведению сертификации продукции посредством: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 мониторинг среди субъектов бизнеса о потребности субсидирования на возмещение части затрат на сертификацию товаров</dc:title>
  <dc:creator>Torgot</dc:creator>
  <cp:lastModifiedBy>Torgot</cp:lastModifiedBy>
  <cp:revision>18</cp:revision>
  <dcterms:created xsi:type="dcterms:W3CDTF">2023-06-28T09:20:05Z</dcterms:created>
  <dcterms:modified xsi:type="dcterms:W3CDTF">2023-07-11T04:29:59Z</dcterms:modified>
</cp:coreProperties>
</file>